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4" r:id="rId2"/>
    <p:sldId id="256" r:id="rId3"/>
    <p:sldId id="271" r:id="rId4"/>
    <p:sldId id="257" r:id="rId5"/>
    <p:sldId id="260" r:id="rId6"/>
    <p:sldId id="261" r:id="rId7"/>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1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09/01/2016</a:t>
            </a:r>
            <a:endParaRP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3F7AA83-DE31-4E93-AB07-EF7FB05F6670}" type="slidenum">
              <a:rPr/>
              <a:t>‹nº›</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09/01/2016</a:t>
            </a:r>
            <a:endParaRP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Clique para editar o texto Mestre</a:t>
            </a:r>
          </a:p>
          <a:p>
            <a:pPr lvl="1" rtl="0"/>
            <a:r>
              <a:t>Segundo nível</a:t>
            </a:r>
          </a:p>
          <a:p>
            <a:pPr lvl="2" rtl="0"/>
            <a:r>
              <a:t>Terceiro nível</a:t>
            </a:r>
          </a:p>
          <a:p>
            <a:pPr lvl="3" rtl="0"/>
            <a:r>
              <a:t>Quarto nível</a:t>
            </a:r>
          </a:p>
          <a:p>
            <a:pPr lvl="4" rtl="0"/>
            <a: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935E2820-AFE1-45FA-949E-17BDB534E1DC}" type="slidenum">
              <a:rPr/>
              <a:t>‹nº›</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en-US"/>
          </a:p>
        </p:txBody>
      </p:sp>
      <p:sp>
        <p:nvSpPr>
          <p:cNvPr id="4" name="Espaço Reservado para Número de Slide 3"/>
          <p:cNvSpPr>
            <a:spLocks noGrp="1"/>
          </p:cNvSpPr>
          <p:nvPr>
            <p:ph type="sldNum" sz="quarter" idx="10"/>
          </p:nvPr>
        </p:nvSpPr>
        <p:spPr/>
        <p:txBody>
          <a:bodyPr rtlCol="0"/>
          <a:lstStyle/>
          <a:p>
            <a:pPr rtl="0"/>
            <a:fld id="{935E2820-AFE1-45FA-949E-17BDB534E1DC}" type="slidenum">
              <a:rPr lang="en-US" smtClean="0"/>
              <a:t>2</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en-US"/>
          </a:p>
        </p:txBody>
      </p:sp>
      <p:sp>
        <p:nvSpPr>
          <p:cNvPr id="4" name="Espaço Reservado para Número do Slide 3"/>
          <p:cNvSpPr>
            <a:spLocks noGrp="1"/>
          </p:cNvSpPr>
          <p:nvPr>
            <p:ph type="sldNum" sz="quarter" idx="10"/>
          </p:nvPr>
        </p:nvSpPr>
        <p:spPr/>
        <p:txBody>
          <a:bodyPr rtlCol="0"/>
          <a:lstStyle/>
          <a:p>
            <a:pPr rtl="0"/>
            <a:fld id="{77542409-6A04-4DC6-AC3A-D3758287A8F2}" type="slidenum">
              <a:rPr lang="en-US" smtClean="0"/>
              <a:t>4</a:t>
            </a:fld>
            <a:endParaRPr lang="en-US"/>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pt-BR"/>
              <a:t>Clique para editar o título Mestre</a:t>
            </a:r>
            <a:endParaRPr/>
          </a:p>
        </p:txBody>
      </p:sp>
      <p:sp>
        <p:nvSpPr>
          <p:cNvPr id="3" name="Subtítulo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a:t>Clique para editar o estilo do subtítulo Mestre</a:t>
            </a:r>
            <a:endParaRPr/>
          </a:p>
        </p:txBody>
      </p:sp>
      <p:sp>
        <p:nvSpPr>
          <p:cNvPr id="8" name="Espaço Reservado para Data 7"/>
          <p:cNvSpPr>
            <a:spLocks noGrp="1"/>
          </p:cNvSpPr>
          <p:nvPr>
            <p:ph type="dt" sz="half" idx="10"/>
          </p:nvPr>
        </p:nvSpPr>
        <p:spPr/>
        <p:txBody>
          <a:bodyPr rtlCol="0"/>
          <a:lstStyle/>
          <a:p>
            <a:pPr rtl="0"/>
            <a:r>
              <a:rPr lang="en-US"/>
              <a:t>09/01/2016</a:t>
            </a:r>
            <a:endParaRPr/>
          </a:p>
        </p:txBody>
      </p:sp>
      <p:sp>
        <p:nvSpPr>
          <p:cNvPr id="9" name="Espaço Reservado para Rodapé 8"/>
          <p:cNvSpPr>
            <a:spLocks noGrp="1"/>
          </p:cNvSpPr>
          <p:nvPr>
            <p:ph type="ftr" sz="quarter" idx="11"/>
          </p:nvPr>
        </p:nvSpPr>
        <p:spPr/>
        <p:txBody>
          <a:bodyPr rtlCol="0"/>
          <a:lstStyle/>
          <a:p>
            <a:pPr rtl="0"/>
            <a:endParaRPr/>
          </a:p>
        </p:txBody>
      </p:sp>
      <p:sp>
        <p:nvSpPr>
          <p:cNvPr id="10" name="Espaço Reservado para o Número do Slide 9"/>
          <p:cNvSpPr>
            <a:spLocks noGrp="1"/>
          </p:cNvSpPr>
          <p:nvPr>
            <p:ph type="sldNum" sz="quarter" idx="12"/>
          </p:nvPr>
        </p:nvSpPr>
        <p:spPr/>
        <p:txBody>
          <a:bodyPr rtlCol="0"/>
          <a:lstStyle/>
          <a:p>
            <a:pPr rtl="0"/>
            <a:fld id="{8FDBFFB2-86D9-4B8F-A59A-553A60B94BBE}" type="slidenum">
              <a:rPr/>
              <a:pPr rtl="0"/>
              <a:t>‹nº›</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65014" y="304801"/>
            <a:ext cx="1715800" cy="5410200"/>
          </a:xfrm>
        </p:spPr>
        <p:txBody>
          <a:bodyPr vert="eaVert" rtlCol="0"/>
          <a:lstStyle/>
          <a:p>
            <a:pPr rtl="0"/>
            <a:r>
              <a:rPr lang="pt-BR"/>
              <a:t>Clique para editar o título Mestre</a:t>
            </a:r>
            <a:endParaRPr/>
          </a:p>
        </p:txBody>
      </p:sp>
      <p:sp>
        <p:nvSpPr>
          <p:cNvPr id="3" name="Espaço Reservado para Texto Vertical 2"/>
          <p:cNvSpPr>
            <a:spLocks noGrp="1"/>
          </p:cNvSpPr>
          <p:nvPr>
            <p:ph type="body" orient="vert" idx="1"/>
          </p:nvPr>
        </p:nvSpPr>
        <p:spPr>
          <a:xfrm>
            <a:off x="2209800" y="304801"/>
            <a:ext cx="7502814" cy="54102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pt-BR"/>
              <a:t>Clique para editar o título Mestre</a:t>
            </a:r>
            <a:endParaRPr/>
          </a:p>
        </p:txBody>
      </p:sp>
      <p:sp>
        <p:nvSpPr>
          <p:cNvPr id="3" name="Espaço Reservado para Texto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p:txBody>
          <a:bodyPr rtlCol="0"/>
          <a:lstStyle/>
          <a:p>
            <a:pPr rtl="0"/>
            <a:r>
              <a:rPr lang="en-US"/>
              <a:t>09/01/2016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Conteúdo 2"/>
          <p:cNvSpPr>
            <a:spLocks noGrp="1"/>
          </p:cNvSpPr>
          <p:nvPr>
            <p:ph sz="half" idx="1"/>
          </p:nvPr>
        </p:nvSpPr>
        <p:spPr>
          <a:xfrm>
            <a:off x="2208213" y="1600200"/>
            <a:ext cx="4572000" cy="411480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Conteúdo 3"/>
          <p:cNvSpPr>
            <a:spLocks noGrp="1"/>
          </p:cNvSpPr>
          <p:nvPr>
            <p:ph sz="half" idx="2"/>
          </p:nvPr>
        </p:nvSpPr>
        <p:spPr>
          <a:xfrm>
            <a:off x="7008813" y="1600200"/>
            <a:ext cx="4572000" cy="411480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Texto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2208213" y="2505075"/>
            <a:ext cx="4572000" cy="333756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Texto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7008813" y="2505075"/>
            <a:ext cx="4572000" cy="333756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7" name="Espaço Reservado para Data 6"/>
          <p:cNvSpPr>
            <a:spLocks noGrp="1"/>
          </p:cNvSpPr>
          <p:nvPr>
            <p:ph type="dt" sz="half" idx="10"/>
          </p:nvPr>
        </p:nvSpPr>
        <p:spPr/>
        <p:txBody>
          <a:bodyPr rtlCol="0"/>
          <a:lstStyle/>
          <a:p>
            <a:pPr rtl="0"/>
            <a:r>
              <a:rPr lang="en-US"/>
              <a:t>09/01/2016</a:t>
            </a:r>
            <a:endParaRPr/>
          </a:p>
        </p:txBody>
      </p:sp>
      <p:sp>
        <p:nvSpPr>
          <p:cNvPr id="8" name="Espaço Reservado para Rodapé 7"/>
          <p:cNvSpPr>
            <a:spLocks noGrp="1"/>
          </p:cNvSpPr>
          <p:nvPr>
            <p:ph type="ftr" sz="quarter" idx="11"/>
          </p:nvPr>
        </p:nvSpPr>
        <p:spPr/>
        <p:txBody>
          <a:bodyPr rtlCol="0"/>
          <a:lstStyle/>
          <a:p>
            <a:pPr rtl="0"/>
            <a:endParaRPr/>
          </a:p>
        </p:txBody>
      </p:sp>
      <p:sp>
        <p:nvSpPr>
          <p:cNvPr id="9" name="Espaço Reservado para o Número do Slide 8"/>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Data 2"/>
          <p:cNvSpPr>
            <a:spLocks noGrp="1"/>
          </p:cNvSpPr>
          <p:nvPr>
            <p:ph type="dt" sz="half" idx="10"/>
          </p:nvPr>
        </p:nvSpPr>
        <p:spPr/>
        <p:txBody>
          <a:bodyPr rtlCol="0"/>
          <a:lstStyle/>
          <a:p>
            <a:pPr rtl="0"/>
            <a:r>
              <a:rPr lang="en-US"/>
              <a:t>09/01/2016</a:t>
            </a:r>
            <a:endParaRPr/>
          </a:p>
        </p:txBody>
      </p:sp>
      <p:sp>
        <p:nvSpPr>
          <p:cNvPr id="4" name="Espaço Reservado para Rodapé 3"/>
          <p:cNvSpPr>
            <a:spLocks noGrp="1"/>
          </p:cNvSpPr>
          <p:nvPr>
            <p:ph type="ftr" sz="quarter" idx="11"/>
          </p:nvPr>
        </p:nvSpPr>
        <p:spPr/>
        <p:txBody>
          <a:bodyPr rtlCol="0"/>
          <a:lstStyle/>
          <a:p>
            <a:pPr rtl="0"/>
            <a:endParaRPr/>
          </a:p>
        </p:txBody>
      </p:sp>
      <p:sp>
        <p:nvSpPr>
          <p:cNvPr id="5" name="Espaço Reservado para Número de Slide 4"/>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r>
              <a:rPr lang="en-US"/>
              <a:t>09/01/2016</a:t>
            </a:r>
            <a:endParaRPr/>
          </a:p>
        </p:txBody>
      </p:sp>
      <p:sp>
        <p:nvSpPr>
          <p:cNvPr id="3" name="Espaço Reservado para Rodapé 2"/>
          <p:cNvSpPr>
            <a:spLocks noGrp="1"/>
          </p:cNvSpPr>
          <p:nvPr>
            <p:ph type="ftr" sz="quarter" idx="11"/>
          </p:nvPr>
        </p:nvSpPr>
        <p:spPr/>
        <p:txBody>
          <a:bodyPr rtlCol="0"/>
          <a:lstStyle/>
          <a:p>
            <a:pPr rtl="0"/>
            <a:endParaRPr/>
          </a:p>
        </p:txBody>
      </p:sp>
      <p:sp>
        <p:nvSpPr>
          <p:cNvPr id="4" name="Espaço Reservado para Número de Slide 3"/>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t-BR"/>
              <a:t>Clique para editar o título Mestre</a:t>
            </a:r>
            <a:endParaRPr/>
          </a:p>
        </p:txBody>
      </p:sp>
      <p:sp>
        <p:nvSpPr>
          <p:cNvPr id="3" name="Espaço Reservado para Conteúdo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Texto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t-BR"/>
              <a:t>Clique para editar o título Mestre</a:t>
            </a:r>
            <a:endParaRPr/>
          </a:p>
        </p:txBody>
      </p:sp>
      <p:sp>
        <p:nvSpPr>
          <p:cNvPr id="8" name="Retângulo arredondado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t-BR"/>
              <a:t>Clique no ícone para adicionar uma imagem</a:t>
            </a:r>
            <a:endParaRPr/>
          </a:p>
        </p:txBody>
      </p:sp>
      <p:sp>
        <p:nvSpPr>
          <p:cNvPr id="4" name="Espaço Reservado para Texto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r>
              <a:rPr lang="en-US"/>
              <a:t>09/01/2016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8FDBFFB2-86D9-4B8F-A59A-553A60B94BBE}" type="slidenum">
              <a:rPr/>
              <a:t>‹nº›</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pt-br"/>
              <a:t>Clique para editar o estilo de título Mestre</a:t>
            </a:r>
            <a:endParaRPr dirty="0"/>
          </a:p>
        </p:txBody>
      </p:sp>
      <p:sp>
        <p:nvSpPr>
          <p:cNvPr id="3" name="Espaço Reservado para Texto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pPr rtl="0"/>
            <a:r>
              <a:rPr lang="en-US"/>
              <a:t>09/01/2016</a:t>
            </a:r>
            <a:endParaRPr lang="en-US" dirty="0"/>
          </a:p>
        </p:txBody>
      </p:sp>
      <p:sp>
        <p:nvSpPr>
          <p:cNvPr id="5" name="Espaço Reservado para Rodapé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en-US"/>
          </a:p>
        </p:txBody>
      </p:sp>
      <p:sp>
        <p:nvSpPr>
          <p:cNvPr id="6" name="Espaço Reservado para o Número do Slide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smtClean="0"/>
              <a:pPr rtl="0"/>
              <a:t>‹nº›</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cmdca.araraquara@gmail.com" TargetMode="External"/><Relationship Id="rId2" Type="http://schemas.openxmlformats.org/officeDocument/2006/relationships/hyperlink" Target="https://www.cmdcaararaquara.com.br/" TargetMode="External"/><Relationship Id="rId1" Type="http://schemas.openxmlformats.org/officeDocument/2006/relationships/slideLayout" Target="../slideLayouts/slideLayout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CA267-455F-2E85-A339-4CA1FF1115B9}"/>
              </a:ext>
            </a:extLst>
          </p:cNvPr>
          <p:cNvSpPr>
            <a:spLocks noGrp="1"/>
          </p:cNvSpPr>
          <p:nvPr>
            <p:ph type="ctrTitle"/>
          </p:nvPr>
        </p:nvSpPr>
        <p:spPr>
          <a:xfrm>
            <a:off x="612742" y="405353"/>
            <a:ext cx="11444139" cy="1630837"/>
          </a:xfrm>
        </p:spPr>
        <p:txBody>
          <a:bodyPr/>
          <a:lstStyle/>
          <a:p>
            <a:endParaRPr lang="pt-BR" dirty="0"/>
          </a:p>
        </p:txBody>
      </p:sp>
      <p:sp>
        <p:nvSpPr>
          <p:cNvPr id="3" name="Subtítulo 2">
            <a:extLst>
              <a:ext uri="{FF2B5EF4-FFF2-40B4-BE49-F238E27FC236}">
                <a16:creationId xmlns:a16="http://schemas.microsoft.com/office/drawing/2014/main" id="{799ECEE6-E235-2B55-2CC9-5363207FF73A}"/>
              </a:ext>
            </a:extLst>
          </p:cNvPr>
          <p:cNvSpPr>
            <a:spLocks noGrp="1"/>
          </p:cNvSpPr>
          <p:nvPr>
            <p:ph type="subTitle" idx="1"/>
          </p:nvPr>
        </p:nvSpPr>
        <p:spPr>
          <a:xfrm>
            <a:off x="532737" y="2504505"/>
            <a:ext cx="8571506" cy="2488914"/>
          </a:xfrm>
        </p:spPr>
        <p:txBody>
          <a:bodyPr>
            <a:normAutofit fontScale="92500" lnSpcReduction="20000"/>
          </a:bodyPr>
          <a:lstStyle/>
          <a:p>
            <a:pPr algn="ctr"/>
            <a:r>
              <a:rPr lang="pt-BR" sz="2400" b="1" dirty="0">
                <a:latin typeface="Lato-Bold"/>
              </a:rPr>
              <a:t>11</a:t>
            </a:r>
            <a:r>
              <a:rPr lang="pt-BR" sz="2400" b="1" i="0" u="none" strike="noStrike" baseline="0" dirty="0">
                <a:latin typeface="Lato-Bold"/>
              </a:rPr>
              <a:t>ª Conferência Municipal dos Direitos da Criança e do Adolescente de Araraquara</a:t>
            </a:r>
          </a:p>
          <a:p>
            <a:endParaRPr lang="pt-BR" sz="2400" b="1" i="0" u="none" strike="noStrike" baseline="0" dirty="0">
              <a:latin typeface="Lato-Bold"/>
            </a:endParaRPr>
          </a:p>
          <a:p>
            <a:r>
              <a:rPr lang="pt-BR" b="1" i="0" dirty="0">
                <a:solidFill>
                  <a:srgbClr val="202124"/>
                </a:solidFill>
                <a:effectLst/>
                <a:latin typeface="arial" panose="020B0604020202020204" pitchFamily="34" charset="0"/>
              </a:rPr>
              <a:t>OBJETIVO GERAL</a:t>
            </a:r>
            <a:r>
              <a:rPr lang="pt-BR" b="0" i="0" dirty="0">
                <a:solidFill>
                  <a:srgbClr val="202124"/>
                </a:solidFill>
                <a:effectLst/>
                <a:latin typeface="arial" panose="020B0604020202020204" pitchFamily="34" charset="0"/>
              </a:rPr>
              <a:t>: Promover ampla mobilização social nas esferas municipal, estadual e nacional para refletir e avaliar os reflexos da pandemia da Covid-19 na vida </a:t>
            </a:r>
            <a:r>
              <a:rPr lang="pt-BR" b="1" i="0" dirty="0">
                <a:solidFill>
                  <a:srgbClr val="202124"/>
                </a:solidFill>
                <a:effectLst/>
                <a:latin typeface="arial" panose="020B0604020202020204" pitchFamily="34" charset="0"/>
              </a:rPr>
              <a:t>das crianças, adolescentes </a:t>
            </a:r>
            <a:r>
              <a:rPr lang="pt-BR" b="0" i="0" dirty="0">
                <a:solidFill>
                  <a:srgbClr val="202124"/>
                </a:solidFill>
                <a:effectLst/>
                <a:latin typeface="arial" panose="020B0604020202020204" pitchFamily="34" charset="0"/>
              </a:rPr>
              <a:t>e suas famílias e para a construção de propostas de ações e políticas públicas que garantam os seus </a:t>
            </a:r>
            <a:r>
              <a:rPr lang="pt-BR" b="1" i="0" dirty="0">
                <a:solidFill>
                  <a:srgbClr val="202124"/>
                </a:solidFill>
                <a:effectLst/>
                <a:latin typeface="arial" panose="020B0604020202020204" pitchFamily="34" charset="0"/>
              </a:rPr>
              <a:t>direitos</a:t>
            </a:r>
            <a:r>
              <a:rPr lang="pt-BR" b="0" i="0" dirty="0">
                <a:solidFill>
                  <a:srgbClr val="202124"/>
                </a:solidFill>
                <a:effectLst/>
                <a:latin typeface="arial" panose="020B0604020202020204" pitchFamily="34" charset="0"/>
              </a:rPr>
              <a:t> no </a:t>
            </a:r>
            <a:r>
              <a:rPr lang="pt-BR" b="0" i="0" dirty="0">
                <a:solidFill>
                  <a:srgbClr val="333333"/>
                </a:solidFill>
                <a:effectLst/>
                <a:latin typeface="Arial" panose="020B0604020202020204" pitchFamily="34" charset="0"/>
              </a:rPr>
              <a:t>contexto pandêmico e pós-pandemia.</a:t>
            </a:r>
            <a:r>
              <a:rPr lang="pt-BR" b="0" i="0" dirty="0">
                <a:solidFill>
                  <a:srgbClr val="202124"/>
                </a:solidFill>
                <a:effectLst/>
                <a:latin typeface="arial" panose="020B0604020202020204" pitchFamily="34" charset="0"/>
              </a:rPr>
              <a:t>..</a:t>
            </a:r>
            <a:endParaRPr lang="pt-BR" dirty="0"/>
          </a:p>
        </p:txBody>
      </p:sp>
      <p:pic>
        <p:nvPicPr>
          <p:cNvPr id="4" name="Imagem 3" descr="Interface gráfica do usuário, Aplicativo, Teams&#10;&#10;Descrição gerada automaticamente">
            <a:extLst>
              <a:ext uri="{FF2B5EF4-FFF2-40B4-BE49-F238E27FC236}">
                <a16:creationId xmlns:a16="http://schemas.microsoft.com/office/drawing/2014/main" id="{ED47C1CB-7990-6BEB-1B55-7FE228D1C211}"/>
              </a:ext>
            </a:extLst>
          </p:cNvPr>
          <p:cNvPicPr>
            <a:picLocks noChangeAspect="1"/>
          </p:cNvPicPr>
          <p:nvPr/>
        </p:nvPicPr>
        <p:blipFill>
          <a:blip r:embed="rId2"/>
          <a:stretch>
            <a:fillRect/>
          </a:stretch>
        </p:blipFill>
        <p:spPr>
          <a:xfrm>
            <a:off x="348792" y="85725"/>
            <a:ext cx="11557262" cy="1950465"/>
          </a:xfrm>
          <a:prstGeom prst="rect">
            <a:avLst/>
          </a:prstGeom>
        </p:spPr>
      </p:pic>
    </p:spTree>
    <p:extLst>
      <p:ext uri="{BB962C8B-B14F-4D97-AF65-F5344CB8AC3E}">
        <p14:creationId xmlns:p14="http://schemas.microsoft.com/office/powerpoint/2010/main" val="89169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0650" y="757335"/>
            <a:ext cx="7848888" cy="628405"/>
          </a:xfrm>
        </p:spPr>
        <p:txBody>
          <a:bodyPr rtlCol="0">
            <a:normAutofit fontScale="90000"/>
          </a:bodyPr>
          <a:lstStyle/>
          <a:p>
            <a:pPr algn="ctr" rtl="0">
              <a:spcAft>
                <a:spcPts val="1200"/>
              </a:spcAft>
            </a:pPr>
            <a:r>
              <a:rPr lang="pt-BR" sz="2400" b="1" dirty="0">
                <a:latin typeface="Lato-Bold"/>
              </a:rPr>
              <a:t>11</a:t>
            </a:r>
            <a:r>
              <a:rPr lang="pt-BR" sz="2400" b="1" i="0" u="none" strike="noStrike" baseline="0" dirty="0">
                <a:latin typeface="Lato-Bold"/>
              </a:rPr>
              <a:t>ª Conferência Municipal dos Direitos da Criança e do Adolescente de Araraquara</a:t>
            </a:r>
            <a:endParaRPr lang="pt-br" sz="2400" dirty="0"/>
          </a:p>
        </p:txBody>
      </p:sp>
      <p:sp>
        <p:nvSpPr>
          <p:cNvPr id="3" name="Subtítulo 2"/>
          <p:cNvSpPr>
            <a:spLocks noGrp="1"/>
          </p:cNvSpPr>
          <p:nvPr>
            <p:ph type="subTitle" idx="1"/>
          </p:nvPr>
        </p:nvSpPr>
        <p:spPr>
          <a:xfrm>
            <a:off x="710650" y="2149311"/>
            <a:ext cx="10922025" cy="1797693"/>
          </a:xfrm>
        </p:spPr>
        <p:txBody>
          <a:bodyPr rtlCol="0">
            <a:noAutofit/>
          </a:bodyPr>
          <a:lstStyle/>
          <a:p>
            <a:pPr algn="l"/>
            <a:r>
              <a:rPr lang="pt-BR" b="1" i="1" u="none" strike="noStrike" baseline="0" dirty="0">
                <a:latin typeface="Lato-BoldItalic"/>
              </a:rPr>
              <a:t>TEMA CENTRAL:</a:t>
            </a:r>
          </a:p>
          <a:p>
            <a:pPr algn="l"/>
            <a:r>
              <a:rPr lang="pt-BR" b="1" i="1" u="none" strike="noStrike" baseline="0" dirty="0">
                <a:latin typeface="Lato-BoldItalic"/>
              </a:rPr>
              <a:t>Situação dos direitos humanos de crianças e adolescentes em tempo de pandemia da Covid-19</a:t>
            </a:r>
            <a:r>
              <a:rPr lang="pt-BR" b="0" i="1" u="none" strike="noStrike" baseline="0" dirty="0">
                <a:latin typeface="Lato-Italic"/>
              </a:rPr>
              <a:t>: </a:t>
            </a:r>
            <a:r>
              <a:rPr lang="pt-BR" b="1" i="1" u="none" strike="noStrike" baseline="0" dirty="0">
                <a:latin typeface="Lato-Italic"/>
              </a:rPr>
              <a:t>violações e vulnerabilidades, ações necessárias para reparação e garantia de políticas de proteção integral, com respeito à diversidade.</a:t>
            </a:r>
            <a:endParaRPr lang="pt-br" b="1" dirty="0"/>
          </a:p>
        </p:txBody>
      </p:sp>
    </p:spTree>
    <p:extLst>
      <p:ext uri="{BB962C8B-B14F-4D97-AF65-F5344CB8AC3E}">
        <p14:creationId xmlns:p14="http://schemas.microsoft.com/office/powerpoint/2010/main" val="3578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F744B-D470-0DC0-9CCD-B11BD8F839E7}"/>
              </a:ext>
            </a:extLst>
          </p:cNvPr>
          <p:cNvSpPr>
            <a:spLocks noGrp="1"/>
          </p:cNvSpPr>
          <p:nvPr>
            <p:ph type="title"/>
          </p:nvPr>
        </p:nvSpPr>
        <p:spPr>
          <a:xfrm>
            <a:off x="326003" y="304799"/>
            <a:ext cx="11254810" cy="4362617"/>
          </a:xfrm>
        </p:spPr>
        <p:txBody>
          <a:bodyPr>
            <a:normAutofit fontScale="90000"/>
          </a:bodyPr>
          <a:lstStyle/>
          <a:p>
            <a:pPr algn="ctr"/>
            <a:br>
              <a:rPr lang="pt-BR" sz="1800" b="1" i="0" u="none" strike="noStrike" baseline="0" dirty="0">
                <a:solidFill>
                  <a:schemeClr val="tx2"/>
                </a:solidFill>
                <a:latin typeface="Lato-Regular"/>
              </a:rPr>
            </a:br>
            <a:r>
              <a:rPr lang="pt-BR" sz="1800" b="1" i="0" u="none" strike="noStrike" baseline="0" dirty="0">
                <a:solidFill>
                  <a:schemeClr val="tx2"/>
                </a:solidFill>
                <a:latin typeface="Lato-Regular"/>
              </a:rPr>
              <a:t>PROGRAMAÇÃO</a:t>
            </a:r>
            <a:br>
              <a:rPr lang="pt-BR" sz="1800" b="1" i="0" u="none" strike="noStrike" baseline="0" dirty="0">
                <a:solidFill>
                  <a:schemeClr val="tx2"/>
                </a:solidFill>
                <a:latin typeface="Lato-Regular"/>
              </a:rPr>
            </a:br>
            <a:br>
              <a:rPr lang="pt-BR" sz="1800" b="1" i="0" u="none" strike="noStrike" baseline="0" dirty="0">
                <a:solidFill>
                  <a:schemeClr val="tx2"/>
                </a:solidFill>
                <a:latin typeface="Lato-Regular"/>
              </a:rPr>
            </a:br>
            <a:r>
              <a:rPr lang="pt-BR" sz="1800" b="0" i="0" u="none" strike="noStrike" baseline="0" dirty="0">
                <a:solidFill>
                  <a:schemeClr val="tx2"/>
                </a:solidFill>
                <a:highlight>
                  <a:srgbClr val="FFFF00"/>
                </a:highlight>
                <a:latin typeface="Lato-Regular"/>
              </a:rPr>
              <a:t>I - Etapas Pré-</a:t>
            </a:r>
            <a:r>
              <a:rPr lang="pt-BR" sz="1800" dirty="0">
                <a:solidFill>
                  <a:schemeClr val="tx2"/>
                </a:solidFill>
                <a:highlight>
                  <a:srgbClr val="FFFF00"/>
                </a:highlight>
                <a:latin typeface="Lato-Regular"/>
              </a:rPr>
              <a:t>Conferências ou Conferências Livres </a:t>
            </a:r>
            <a:r>
              <a:rPr lang="pt-BR" sz="1800" dirty="0">
                <a:solidFill>
                  <a:schemeClr val="tx2"/>
                </a:solidFill>
                <a:latin typeface="Lato-Regular"/>
              </a:rPr>
              <a:t>:</a:t>
            </a:r>
            <a:br>
              <a:rPr lang="pt-BR" sz="1800" dirty="0">
                <a:solidFill>
                  <a:schemeClr val="tx2"/>
                </a:solidFill>
                <a:latin typeface="Lato-Regular"/>
              </a:rPr>
            </a:br>
            <a:br>
              <a:rPr lang="pt-BR" sz="1800" dirty="0">
                <a:solidFill>
                  <a:schemeClr val="tx2"/>
                </a:solidFill>
                <a:latin typeface="Lato-Regular"/>
              </a:rPr>
            </a:br>
            <a:r>
              <a:rPr lang="pt-BR" sz="2200" b="1" dirty="0">
                <a:solidFill>
                  <a:schemeClr val="tx2"/>
                </a:solidFill>
                <a:latin typeface="Lato-Regular"/>
              </a:rPr>
              <a:t>Período de 01 a 30 de Novembro de 2022</a:t>
            </a:r>
            <a:br>
              <a:rPr lang="pt-BR" sz="1800" b="1" dirty="0">
                <a:solidFill>
                  <a:schemeClr val="tx2"/>
                </a:solidFill>
                <a:latin typeface="Lato-Regular"/>
              </a:rPr>
            </a:br>
            <a:br>
              <a:rPr lang="pt-BR" sz="1800" b="1" dirty="0">
                <a:solidFill>
                  <a:schemeClr val="tx2"/>
                </a:solidFill>
                <a:latin typeface="Lato-Regular"/>
              </a:rPr>
            </a:br>
            <a:r>
              <a:rPr lang="pt-BR" sz="1800" dirty="0">
                <a:solidFill>
                  <a:schemeClr val="tx2"/>
                </a:solidFill>
                <a:latin typeface="Lato-Regular"/>
              </a:rPr>
              <a:t>Realizadas por Organizações da Sociedade Civil, Instituições Públicas, fóruns, redes, conselhos, escolas, universidades dentre outros de modo presencial ou virtual.</a:t>
            </a:r>
            <a:br>
              <a:rPr lang="pt-BR" sz="1800" dirty="0">
                <a:solidFill>
                  <a:schemeClr val="tx2"/>
                </a:solidFill>
                <a:latin typeface="Lato-Regular"/>
              </a:rPr>
            </a:br>
            <a:r>
              <a:rPr lang="pt-BR" sz="1800" dirty="0">
                <a:solidFill>
                  <a:schemeClr val="tx2"/>
                </a:solidFill>
                <a:latin typeface="Lato-Regular"/>
              </a:rPr>
              <a:t>São eventos organizados por iniciativa própria que busquem mobilizar pessoas para participarem de debates  em torno do Tema Central e dos Eixos Temáticos.</a:t>
            </a:r>
            <a:r>
              <a:rPr lang="pt-BR" sz="1800" b="0" i="0" u="none" strike="noStrike" baseline="0" dirty="0">
                <a:solidFill>
                  <a:schemeClr val="tx2"/>
                </a:solidFill>
                <a:latin typeface="Lato-Regular"/>
              </a:rPr>
              <a:t> </a:t>
            </a:r>
            <a:br>
              <a:rPr lang="pt-BR" sz="1800" b="0" i="0" u="none" strike="noStrike" baseline="0" dirty="0">
                <a:solidFill>
                  <a:schemeClr val="tx2"/>
                </a:solidFill>
                <a:latin typeface="Lato-Regular"/>
              </a:rPr>
            </a:br>
            <a:r>
              <a:rPr lang="pt-BR" sz="1800" b="0" i="0" u="none" strike="noStrike" baseline="0" dirty="0">
                <a:solidFill>
                  <a:schemeClr val="tx2"/>
                </a:solidFill>
                <a:latin typeface="Lato-Regular"/>
              </a:rPr>
              <a:t>As propostas formuladas deverão ser encaminhadas ao COMCRIAR  a fim de serem apresentadas na Plenária do dia </a:t>
            </a:r>
            <a:br>
              <a:rPr lang="pt-BR" sz="1800" b="0" i="0" u="none" strike="noStrike" baseline="0" dirty="0">
                <a:solidFill>
                  <a:schemeClr val="tx2"/>
                </a:solidFill>
                <a:latin typeface="Lato-Regular"/>
              </a:rPr>
            </a:br>
            <a:r>
              <a:rPr lang="pt-BR" sz="1800" b="0" i="0" u="none" strike="noStrike" baseline="0" dirty="0">
                <a:solidFill>
                  <a:schemeClr val="tx2"/>
                </a:solidFill>
                <a:latin typeface="Lato-Regular"/>
              </a:rPr>
              <a:t>08 de dezembro de 2022.</a:t>
            </a:r>
            <a:br>
              <a:rPr lang="pt-BR" sz="1800" b="0" i="0" u="none" strike="noStrike" baseline="0" dirty="0">
                <a:solidFill>
                  <a:schemeClr val="tx2"/>
                </a:solidFill>
                <a:latin typeface="Lato-Regular"/>
              </a:rPr>
            </a:br>
            <a:r>
              <a:rPr lang="pt-BR" sz="1800" dirty="0">
                <a:solidFill>
                  <a:schemeClr val="tx2"/>
                </a:solidFill>
                <a:latin typeface="Lato-Regular"/>
              </a:rPr>
              <a:t>O encaminhamento das propostas deverão ser nos moldes da “planilha modelo” distribuída pela Comissão Organizadora.</a:t>
            </a:r>
            <a:br>
              <a:rPr lang="pt-BR" sz="1800" dirty="0">
                <a:solidFill>
                  <a:schemeClr val="tx2"/>
                </a:solidFill>
                <a:latin typeface="Lato-Regular"/>
              </a:rPr>
            </a:br>
            <a:r>
              <a:rPr lang="pt-BR" sz="1800" dirty="0">
                <a:solidFill>
                  <a:schemeClr val="tx2"/>
                </a:solidFill>
                <a:latin typeface="Lato-Regular"/>
              </a:rPr>
              <a:t>Registre as Conferencias Livres com fotos e lista de presença.</a:t>
            </a:r>
            <a:br>
              <a:rPr lang="pt-BR" sz="1800" dirty="0">
                <a:solidFill>
                  <a:schemeClr val="tx2"/>
                </a:solidFill>
                <a:latin typeface="Lato-Regular"/>
              </a:rPr>
            </a:br>
            <a:br>
              <a:rPr lang="pt-BR" sz="1800" dirty="0">
                <a:solidFill>
                  <a:schemeClr val="tx2"/>
                </a:solidFill>
                <a:latin typeface="Lato-Regular"/>
              </a:rPr>
            </a:br>
            <a:r>
              <a:rPr lang="pt-BR" sz="2700" b="1" dirty="0">
                <a:solidFill>
                  <a:srgbClr val="FF0000"/>
                </a:solidFill>
                <a:latin typeface="Lato-Regular"/>
              </a:rPr>
              <a:t>FAÇA PARTE DESSE MOVIMENTO E CONTRIBUA COM A CONSTRUÇÃO DOS DIREITOS DA CRIANÇA E DO ADOLESCENTE</a:t>
            </a:r>
            <a:r>
              <a:rPr lang="pt-BR" sz="1800" b="1" dirty="0">
                <a:solidFill>
                  <a:srgbClr val="FF0000"/>
                </a:solidFill>
                <a:latin typeface="Lato-Regular"/>
              </a:rPr>
              <a:t>.</a:t>
            </a:r>
            <a:br>
              <a:rPr lang="pt-BR" sz="1800" b="1" i="0" u="none" strike="noStrike" baseline="0" dirty="0">
                <a:solidFill>
                  <a:srgbClr val="FF0000"/>
                </a:solidFill>
                <a:latin typeface="Lato-Regular"/>
              </a:rPr>
            </a:br>
            <a:endParaRPr lang="pt-BR" b="1" dirty="0">
              <a:solidFill>
                <a:srgbClr val="FF0000"/>
              </a:solidFill>
            </a:endParaRPr>
          </a:p>
        </p:txBody>
      </p:sp>
    </p:spTree>
    <p:extLst>
      <p:ext uri="{BB962C8B-B14F-4D97-AF65-F5344CB8AC3E}">
        <p14:creationId xmlns:p14="http://schemas.microsoft.com/office/powerpoint/2010/main" val="100965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8213" y="304800"/>
            <a:ext cx="9372600" cy="534955"/>
          </a:xfrm>
        </p:spPr>
        <p:txBody>
          <a:bodyPr rtlCol="0">
            <a:normAutofit fontScale="90000"/>
          </a:bodyPr>
          <a:lstStyle/>
          <a:p>
            <a:br>
              <a:rPr lang="pt-BR" sz="3600" b="1" u="none" strike="noStrike" baseline="0" dirty="0">
                <a:solidFill>
                  <a:srgbClr val="FF0000"/>
                </a:solidFill>
                <a:latin typeface="Lato-Italic"/>
              </a:rPr>
            </a:br>
            <a:r>
              <a:rPr lang="pt-BR" sz="3200" b="1" dirty="0">
                <a:solidFill>
                  <a:srgbClr val="FF0000"/>
                </a:solidFill>
                <a:latin typeface="Lato-Italic"/>
              </a:rPr>
              <a:t>EIXOS e SUB-EIXOS TEMÁTICOS</a:t>
            </a:r>
            <a:endParaRPr lang="en-US" b="1" dirty="0">
              <a:solidFill>
                <a:srgbClr val="FF0000"/>
              </a:solidFill>
            </a:endParaRPr>
          </a:p>
        </p:txBody>
      </p:sp>
      <p:sp>
        <p:nvSpPr>
          <p:cNvPr id="3" name="Espaço Reservado para Conteúdo 2"/>
          <p:cNvSpPr>
            <a:spLocks noGrp="1"/>
          </p:cNvSpPr>
          <p:nvPr>
            <p:ph idx="1"/>
          </p:nvPr>
        </p:nvSpPr>
        <p:spPr>
          <a:xfrm>
            <a:off x="652008" y="954157"/>
            <a:ext cx="11313570" cy="4911065"/>
          </a:xfrm>
        </p:spPr>
        <p:txBody>
          <a:bodyPr rtlCol="0">
            <a:normAutofit fontScale="92500" lnSpcReduction="20000"/>
          </a:bodyPr>
          <a:lstStyle/>
          <a:p>
            <a:pPr marL="45720" indent="0" algn="l">
              <a:buNone/>
            </a:pPr>
            <a:r>
              <a:rPr lang="pt-br" b="1" dirty="0">
                <a:solidFill>
                  <a:schemeClr val="tx2"/>
                </a:solidFill>
              </a:rPr>
              <a:t>I- Promoção e garantia dos direitos humanos de crianças e adoles</a:t>
            </a:r>
            <a:r>
              <a:rPr lang="pt-BR" b="1" dirty="0">
                <a:solidFill>
                  <a:schemeClr val="tx2"/>
                </a:solidFill>
              </a:rPr>
              <a:t>c</a:t>
            </a:r>
            <a:r>
              <a:rPr lang="pt-br" b="1" dirty="0">
                <a:solidFill>
                  <a:schemeClr val="tx2"/>
                </a:solidFill>
              </a:rPr>
              <a:t>entes no contexto pand</a:t>
            </a:r>
            <a:r>
              <a:rPr lang="pt-BR" b="1" dirty="0">
                <a:solidFill>
                  <a:schemeClr val="tx2"/>
                </a:solidFill>
              </a:rPr>
              <a:t>ê</a:t>
            </a:r>
            <a:r>
              <a:rPr lang="pt-br" b="1" dirty="0">
                <a:solidFill>
                  <a:schemeClr val="tx2"/>
                </a:solidFill>
              </a:rPr>
              <a:t>mico e pós-pand</a:t>
            </a:r>
            <a:r>
              <a:rPr lang="pt-BR" b="1" dirty="0">
                <a:solidFill>
                  <a:schemeClr val="tx2"/>
                </a:solidFill>
              </a:rPr>
              <a:t>ê</a:t>
            </a:r>
            <a:r>
              <a:rPr lang="pt-br" b="1" dirty="0">
                <a:solidFill>
                  <a:schemeClr val="tx2"/>
                </a:solidFill>
              </a:rPr>
              <a:t>mico; </a:t>
            </a:r>
          </a:p>
          <a:p>
            <a:pPr marL="45720" indent="0" algn="l">
              <a:buNone/>
            </a:pPr>
            <a:r>
              <a:rPr lang="pt-br" b="1" dirty="0">
                <a:solidFill>
                  <a:schemeClr val="tx2"/>
                </a:solidFill>
              </a:rPr>
              <a:t>a) </a:t>
            </a:r>
            <a:r>
              <a:rPr lang="pt-br" b="1" dirty="0" err="1">
                <a:solidFill>
                  <a:schemeClr val="tx2"/>
                </a:solidFill>
              </a:rPr>
              <a:t>Sub-eixo</a:t>
            </a:r>
            <a:r>
              <a:rPr lang="pt-br" b="1" dirty="0">
                <a:solidFill>
                  <a:schemeClr val="tx2"/>
                </a:solidFill>
              </a:rPr>
              <a:t>: abordagem intersetorial para prevenção, promoção e cuidados da saúde mental de crianças e adolescentes pós-pandemia.</a:t>
            </a:r>
          </a:p>
          <a:p>
            <a:pPr marL="45720" indent="0" algn="l">
              <a:buNone/>
            </a:pPr>
            <a:r>
              <a:rPr lang="pt-BR" b="1" dirty="0">
                <a:solidFill>
                  <a:schemeClr val="tx2"/>
                </a:solidFill>
              </a:rPr>
              <a:t>II-Enfrentamento das violações e vulnerabilidades resultantes da pandemia de Covid-19; </a:t>
            </a:r>
          </a:p>
          <a:p>
            <a:pPr marL="45720" indent="0" algn="l">
              <a:buNone/>
            </a:pPr>
            <a:r>
              <a:rPr lang="pt-BR" b="1" dirty="0">
                <a:solidFill>
                  <a:schemeClr val="tx2"/>
                </a:solidFill>
              </a:rPr>
              <a:t>a) </a:t>
            </a:r>
            <a:r>
              <a:rPr lang="pt-BR" b="1" dirty="0" err="1">
                <a:solidFill>
                  <a:schemeClr val="tx2"/>
                </a:solidFill>
              </a:rPr>
              <a:t>Sub-eixo</a:t>
            </a:r>
            <a:r>
              <a:rPr lang="pt-BR" b="1" dirty="0">
                <a:solidFill>
                  <a:schemeClr val="tx2"/>
                </a:solidFill>
              </a:rPr>
              <a:t>: indicar um desafio e uma experiência exitosa para o enfrentamento das violações e vulnerabilidades resultantes da pandemia Covid-19.</a:t>
            </a:r>
          </a:p>
          <a:p>
            <a:pPr marL="45720" indent="0" algn="l">
              <a:buNone/>
            </a:pPr>
            <a:r>
              <a:rPr lang="pt-BR" b="1" dirty="0">
                <a:solidFill>
                  <a:schemeClr val="tx2"/>
                </a:solidFill>
              </a:rPr>
              <a:t>III- Aplicação e consolidação da participação de crianças e adolescentes nos espaços de discussão e deliberação de politicas públicas de promoção, proteção e defesa dos seus direitos durante e após a pandemia;</a:t>
            </a:r>
          </a:p>
          <a:p>
            <a:pPr marL="45720" indent="0" algn="l">
              <a:buNone/>
            </a:pPr>
            <a:r>
              <a:rPr lang="pt-BR" b="1" dirty="0">
                <a:solidFill>
                  <a:schemeClr val="tx2"/>
                </a:solidFill>
              </a:rPr>
              <a:t>IV- participação da sociedade na deliberação, execução, gestão e controle social de politicas públicas de promoção, proteção e defesa dos seus direitos da criança e do adolescente considerando  o cenário pandêmico;</a:t>
            </a:r>
          </a:p>
          <a:p>
            <a:pPr marL="45720" indent="0" algn="l">
              <a:buNone/>
            </a:pPr>
            <a:r>
              <a:rPr lang="pt-BR" b="1" dirty="0">
                <a:solidFill>
                  <a:schemeClr val="tx2"/>
                </a:solidFill>
              </a:rPr>
              <a:t>V- garantia de recursos para as políticas publicas voltadas para crianças e adolescentes no período pós pandemia Covid19;</a:t>
            </a:r>
          </a:p>
          <a:p>
            <a:pPr marL="45720" indent="0" algn="l">
              <a:buNone/>
            </a:pPr>
            <a:endParaRPr lang="pt-br" b="1" dirty="0">
              <a:solidFill>
                <a:schemeClr val="tx2"/>
              </a:solidFill>
            </a:endParaRPr>
          </a:p>
        </p:txBody>
      </p:sp>
    </p:spTree>
    <p:extLst>
      <p:ext uri="{BB962C8B-B14F-4D97-AF65-F5344CB8AC3E}">
        <p14:creationId xmlns:p14="http://schemas.microsoft.com/office/powerpoint/2010/main" val="208392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7523" y="151076"/>
            <a:ext cx="9462053" cy="3020750"/>
          </a:xfrm>
        </p:spPr>
        <p:txBody>
          <a:bodyPr rtlCol="0">
            <a:normAutofit/>
          </a:bodyPr>
          <a:lstStyle/>
          <a:p>
            <a:pPr rtl="0"/>
            <a:r>
              <a:rPr lang="pt-br" b="1" dirty="0"/>
              <a:t>MOBILIZE SEU GRUPO: </a:t>
            </a:r>
            <a:br>
              <a:rPr lang="pt-br" b="1" dirty="0"/>
            </a:br>
            <a:r>
              <a:rPr lang="pt-br" b="1" dirty="0"/>
              <a:t>crianças, adolescentes, jovens, adultos, idosos, pessoas com deficiência... </a:t>
            </a:r>
          </a:p>
        </p:txBody>
      </p:sp>
      <p:sp>
        <p:nvSpPr>
          <p:cNvPr id="3" name="Espaço Reservado para Texto 2"/>
          <p:cNvSpPr>
            <a:spLocks noGrp="1"/>
          </p:cNvSpPr>
          <p:nvPr>
            <p:ph type="body" idx="1"/>
          </p:nvPr>
        </p:nvSpPr>
        <p:spPr>
          <a:xfrm>
            <a:off x="4293704" y="4105029"/>
            <a:ext cx="7418567" cy="914400"/>
          </a:xfrm>
        </p:spPr>
        <p:txBody>
          <a:bodyPr rtlCol="0">
            <a:normAutofit fontScale="92500"/>
          </a:bodyPr>
          <a:lstStyle/>
          <a:p>
            <a:pPr rtl="0"/>
            <a:r>
              <a:rPr lang="pt-br" sz="3600" b="1" dirty="0">
                <a:solidFill>
                  <a:srgbClr val="FF0000"/>
                </a:solidFill>
              </a:rPr>
              <a:t>TODOS TEMOS ALGO A CONTRIBUIR!</a:t>
            </a:r>
            <a:r>
              <a:rPr lang="pt-br" dirty="0"/>
              <a:t> </a:t>
            </a:r>
          </a:p>
        </p:txBody>
      </p:sp>
    </p:spTree>
    <p:extLst>
      <p:ext uri="{BB962C8B-B14F-4D97-AF65-F5344CB8AC3E}">
        <p14:creationId xmlns:p14="http://schemas.microsoft.com/office/powerpoint/2010/main" val="427456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37612" y="2277476"/>
            <a:ext cx="2743201" cy="1151523"/>
          </a:xfrm>
        </p:spPr>
        <p:txBody>
          <a:bodyPr rtlCol="0">
            <a:normAutofit fontScale="90000"/>
          </a:bodyPr>
          <a:lstStyle/>
          <a:p>
            <a:pPr rtl="0"/>
            <a:r>
              <a:rPr lang="pt-BR" b="1" dirty="0"/>
              <a:t>A UNIÃO NOS FORTALECE NO OBJETIVO</a:t>
            </a:r>
            <a:endParaRPr lang="pt-br" b="1" dirty="0"/>
          </a:p>
        </p:txBody>
      </p:sp>
      <p:sp>
        <p:nvSpPr>
          <p:cNvPr id="3" name="Espaço Reservado para Texto 2"/>
          <p:cNvSpPr>
            <a:spLocks noGrp="1"/>
          </p:cNvSpPr>
          <p:nvPr>
            <p:ph type="body" sz="half" idx="2"/>
          </p:nvPr>
        </p:nvSpPr>
        <p:spPr>
          <a:xfrm>
            <a:off x="8404529" y="4583188"/>
            <a:ext cx="3419061" cy="958872"/>
          </a:xfrm>
        </p:spPr>
        <p:txBody>
          <a:bodyPr rtlCol="0">
            <a:normAutofit/>
          </a:bodyPr>
          <a:lstStyle/>
          <a:p>
            <a:pPr rtl="0"/>
            <a:r>
              <a:rPr lang="pt-BR" dirty="0"/>
              <a:t>Site: </a:t>
            </a:r>
            <a:r>
              <a:rPr lang="pt-BR" dirty="0">
                <a:hlinkClick r:id="rId2"/>
              </a:rPr>
              <a:t>https://www.cmdcaararaquara.com.br</a:t>
            </a:r>
            <a:endParaRPr lang="pt-BR" dirty="0"/>
          </a:p>
          <a:p>
            <a:pPr rtl="0"/>
            <a:r>
              <a:rPr lang="pt-BR" dirty="0"/>
              <a:t>E-mail: </a:t>
            </a:r>
            <a:r>
              <a:rPr lang="pt-BR" dirty="0">
                <a:hlinkClick r:id="rId3"/>
              </a:rPr>
              <a:t>cmdca.araraquara@gmail.com</a:t>
            </a:r>
            <a:r>
              <a:rPr lang="pt-BR" dirty="0"/>
              <a:t> </a:t>
            </a:r>
            <a:endParaRPr lang="pt-br" dirty="0"/>
          </a:p>
        </p:txBody>
      </p:sp>
      <p:pic>
        <p:nvPicPr>
          <p:cNvPr id="1026" name="Picture 2" descr="Conferência discute direitos da Criança e do Adolescente - Prefeitura  Municipal de Sinop">
            <a:extLst>
              <a:ext uri="{FF2B5EF4-FFF2-40B4-BE49-F238E27FC236}">
                <a16:creationId xmlns:a16="http://schemas.microsoft.com/office/drawing/2014/main" id="{260B4413-8880-BC72-C939-5360288EB612}"/>
              </a:ext>
            </a:extLst>
          </p:cNvPr>
          <p:cNvPicPr>
            <a:picLocks noGrp="1" noChangeAspect="1" noChangeArrowheads="1"/>
          </p:cNvPicPr>
          <p:nvPr>
            <p:ph type="pic" idx="1"/>
          </p:nvPr>
        </p:nvPicPr>
        <p:blipFill>
          <a:blip r:embed="rId4" cstate="print">
            <a:extLst>
              <a:ext uri="{28A0092B-C50C-407E-A947-70E740481C1C}">
                <a14:useLocalDpi xmlns:a14="http://schemas.microsoft.com/office/drawing/2010/main" val="0"/>
              </a:ext>
            </a:extLst>
          </a:blip>
          <a:srcRect t="2960" b="2960"/>
          <a:stretch>
            <a:fillRect/>
          </a:stretch>
        </p:blipFill>
        <p:spPr bwMode="auto">
          <a:xfrm>
            <a:off x="1352550" y="655638"/>
            <a:ext cx="6629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149858"/>
      </p:ext>
    </p:extLst>
  </p:cSld>
  <p:clrMapOvr>
    <a:masterClrMapping/>
  </p:clrMapOvr>
</p:sld>
</file>

<file path=ppt/theme/theme1.xml><?xml version="1.0" encoding="utf-8"?>
<a:theme xmlns:a="http://schemas.openxmlformats.org/drawingml/2006/main" name="Crianças Brincando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36_TF03461883" id="{6449B3C5-2203-4501-962E-68B0116A1444}" vid="{0DA8D797-226C-44FE-AE98-F105D6E93FD8}"/>
    </a:ext>
  </a:extLst>
</a:theme>
</file>

<file path=ppt/theme/theme2.xml><?xml version="1.0" encoding="utf-8"?>
<a:theme xmlns:a="http://schemas.openxmlformats.org/drawingml/2006/main" name="Tema do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 de apresentação de educação com crianças brincando (ilustração com quadrinhos, widescreen)</Template>
  <TotalTime>186</TotalTime>
  <Words>489</Words>
  <Application>Microsoft Office PowerPoint</Application>
  <PresentationFormat>Widescreen</PresentationFormat>
  <Paragraphs>22</Paragraphs>
  <Slides>6</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vt:i4>
      </vt:variant>
    </vt:vector>
  </HeadingPairs>
  <TitlesOfParts>
    <vt:vector size="15" baseType="lpstr">
      <vt:lpstr>Arial</vt:lpstr>
      <vt:lpstr>Arial</vt:lpstr>
      <vt:lpstr>Euphemia</vt:lpstr>
      <vt:lpstr>Lato-Bold</vt:lpstr>
      <vt:lpstr>Lato-BoldItalic</vt:lpstr>
      <vt:lpstr>Lato-Italic</vt:lpstr>
      <vt:lpstr>Lato-Regular</vt:lpstr>
      <vt:lpstr>Wingdings</vt:lpstr>
      <vt:lpstr>Crianças Brincando 16X9</vt:lpstr>
      <vt:lpstr>Apresentação do PowerPoint</vt:lpstr>
      <vt:lpstr>11ª Conferência Municipal dos Direitos da Criança e do Adolescente de Araraquara</vt:lpstr>
      <vt:lpstr> PROGRAMAÇÃO  I - Etapas Pré-Conferências ou Conferências Livres :  Período de 01 a 30 de Novembro de 2022  Realizadas por Organizações da Sociedade Civil, Instituições Públicas, fóruns, redes, conselhos, escolas, universidades dentre outros de modo presencial ou virtual. São eventos organizados por iniciativa própria que busquem mobilizar pessoas para participarem de debates  em torno do Tema Central e dos Eixos Temáticos.  As propostas formuladas deverão ser encaminhadas ao COMCRIAR  a fim de serem apresentadas na Plenária do dia  08 de dezembro de 2022. O encaminhamento das propostas deverão ser nos moldes da “planilha modelo” distribuída pela Comissão Organizadora. Registre as Conferencias Livres com fotos e lista de presença.  FAÇA PARTE DESSE MOVIMENTO E CONTRIBUA COM A CONSTRUÇÃO DOS DIREITOS DA CRIANÇA E DO ADOLESCENTE. </vt:lpstr>
      <vt:lpstr> EIXOS e SUB-EIXOS TEMÁTICOS</vt:lpstr>
      <vt:lpstr>MOBILIZE SEU GRUPO:  crianças, adolescentes, jovens, adultos, idosos, pessoas com deficiência... </vt:lpstr>
      <vt:lpstr>A UNIÃO NOS FORTALECE NO OBJETIVO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Walkiria Amaral</dc:creator>
  <cp:lastModifiedBy>Walkiria Amaral</cp:lastModifiedBy>
  <cp:revision>2</cp:revision>
  <dcterms:created xsi:type="dcterms:W3CDTF">2022-07-01T17:34:32Z</dcterms:created>
  <dcterms:modified xsi:type="dcterms:W3CDTF">2022-10-30T19:10:50Z</dcterms:modified>
</cp:coreProperties>
</file>